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61" r:id="rId4"/>
    <p:sldId id="259" r:id="rId5"/>
    <p:sldId id="262" r:id="rId6"/>
    <p:sldId id="260"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Estilo claro 2 - Acento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886" autoAdjust="0"/>
    <p:restoredTop sz="94660"/>
  </p:normalViewPr>
  <p:slideViewPr>
    <p:cSldViewPr snapToGrid="0">
      <p:cViewPr varScale="1">
        <p:scale>
          <a:sx n="114" d="100"/>
          <a:sy n="114" d="100"/>
        </p:scale>
        <p:origin x="122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7413880A-D82F-432C-86AF-C8F498612008}" type="datetimeFigureOut">
              <a:rPr lang="es-MX" smtClean="0"/>
              <a:t>04/05/2023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84B15C4C-73E7-4359-9F4E-42C15D83CA08}" type="slidenum">
              <a:rPr lang="es-MX" smtClean="0"/>
              <a:t>‹Nº›</a:t>
            </a:fld>
            <a:endParaRPr lang="es-MX"/>
          </a:p>
        </p:txBody>
      </p:sp>
    </p:spTree>
    <p:extLst>
      <p:ext uri="{BB962C8B-B14F-4D97-AF65-F5344CB8AC3E}">
        <p14:creationId xmlns:p14="http://schemas.microsoft.com/office/powerpoint/2010/main" val="32262864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413880A-D82F-432C-86AF-C8F498612008}" type="datetimeFigureOut">
              <a:rPr lang="es-MX" smtClean="0"/>
              <a:t>04/05/2023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84B15C4C-73E7-4359-9F4E-42C15D83CA08}" type="slidenum">
              <a:rPr lang="es-MX" smtClean="0"/>
              <a:t>‹Nº›</a:t>
            </a:fld>
            <a:endParaRPr lang="es-MX"/>
          </a:p>
        </p:txBody>
      </p:sp>
    </p:spTree>
    <p:extLst>
      <p:ext uri="{BB962C8B-B14F-4D97-AF65-F5344CB8AC3E}">
        <p14:creationId xmlns:p14="http://schemas.microsoft.com/office/powerpoint/2010/main" val="33083694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7413880A-D82F-432C-86AF-C8F498612008}" type="datetimeFigureOut">
              <a:rPr lang="es-MX" smtClean="0"/>
              <a:t>04/05/2023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84B15C4C-73E7-4359-9F4E-42C15D83CA08}" type="slidenum">
              <a:rPr lang="es-MX" smtClean="0"/>
              <a:t>‹Nº›</a:t>
            </a:fld>
            <a:endParaRPr lang="es-MX"/>
          </a:p>
        </p:txBody>
      </p:sp>
    </p:spTree>
    <p:extLst>
      <p:ext uri="{BB962C8B-B14F-4D97-AF65-F5344CB8AC3E}">
        <p14:creationId xmlns:p14="http://schemas.microsoft.com/office/powerpoint/2010/main" val="29482142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7413880A-D82F-432C-86AF-C8F498612008}" type="datetimeFigureOut">
              <a:rPr lang="es-MX" smtClean="0"/>
              <a:t>04/05/2023</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84B15C4C-73E7-4359-9F4E-42C15D83CA08}" type="slidenum">
              <a:rPr lang="es-MX" smtClean="0"/>
              <a:t>‹Nº›</a:t>
            </a:fld>
            <a:endParaRPr lang="es-MX"/>
          </a:p>
        </p:txBody>
      </p:sp>
    </p:spTree>
    <p:extLst>
      <p:ext uri="{BB962C8B-B14F-4D97-AF65-F5344CB8AC3E}">
        <p14:creationId xmlns:p14="http://schemas.microsoft.com/office/powerpoint/2010/main" val="1197542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7413880A-D82F-432C-86AF-C8F498612008}" type="datetimeFigureOut">
              <a:rPr lang="es-MX" smtClean="0"/>
              <a:t>04/05/2023</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84B15C4C-73E7-4359-9F4E-42C15D83CA08}" type="slidenum">
              <a:rPr lang="es-MX" smtClean="0"/>
              <a:t>‹Nº›</a:t>
            </a:fld>
            <a:endParaRPr lang="es-MX"/>
          </a:p>
        </p:txBody>
      </p:sp>
    </p:spTree>
    <p:extLst>
      <p:ext uri="{BB962C8B-B14F-4D97-AF65-F5344CB8AC3E}">
        <p14:creationId xmlns:p14="http://schemas.microsoft.com/office/powerpoint/2010/main" val="2478273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7413880A-D82F-432C-86AF-C8F498612008}" type="datetimeFigureOut">
              <a:rPr lang="es-MX" smtClean="0"/>
              <a:t>04/05/2023</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84B15C4C-73E7-4359-9F4E-42C15D83CA08}" type="slidenum">
              <a:rPr lang="es-MX" smtClean="0"/>
              <a:t>‹Nº›</a:t>
            </a:fld>
            <a:endParaRPr lang="es-MX"/>
          </a:p>
        </p:txBody>
      </p:sp>
    </p:spTree>
    <p:extLst>
      <p:ext uri="{BB962C8B-B14F-4D97-AF65-F5344CB8AC3E}">
        <p14:creationId xmlns:p14="http://schemas.microsoft.com/office/powerpoint/2010/main" val="2781953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13880A-D82F-432C-86AF-C8F498612008}" type="datetimeFigureOut">
              <a:rPr lang="es-MX" smtClean="0"/>
              <a:t>04/05/2023</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84B15C4C-73E7-4359-9F4E-42C15D83CA08}" type="slidenum">
              <a:rPr lang="es-MX" smtClean="0"/>
              <a:t>‹Nº›</a:t>
            </a:fld>
            <a:endParaRPr lang="es-MX"/>
          </a:p>
        </p:txBody>
      </p:sp>
    </p:spTree>
    <p:extLst>
      <p:ext uri="{BB962C8B-B14F-4D97-AF65-F5344CB8AC3E}">
        <p14:creationId xmlns:p14="http://schemas.microsoft.com/office/powerpoint/2010/main" val="39961273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7413880A-D82F-432C-86AF-C8F498612008}" type="datetimeFigureOut">
              <a:rPr lang="es-MX" smtClean="0"/>
              <a:t>04/05/2023</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84B15C4C-73E7-4359-9F4E-42C15D83CA08}" type="slidenum">
              <a:rPr lang="es-MX" smtClean="0"/>
              <a:t>‹Nº›</a:t>
            </a:fld>
            <a:endParaRPr lang="es-MX"/>
          </a:p>
        </p:txBody>
      </p:sp>
    </p:spTree>
    <p:extLst>
      <p:ext uri="{BB962C8B-B14F-4D97-AF65-F5344CB8AC3E}">
        <p14:creationId xmlns:p14="http://schemas.microsoft.com/office/powerpoint/2010/main" val="23616274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7413880A-D82F-432C-86AF-C8F498612008}" type="datetimeFigureOut">
              <a:rPr lang="es-MX" smtClean="0"/>
              <a:t>04/05/2023</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84B15C4C-73E7-4359-9F4E-42C15D83CA08}" type="slidenum">
              <a:rPr lang="es-MX" smtClean="0"/>
              <a:t>‹Nº›</a:t>
            </a:fld>
            <a:endParaRPr lang="es-MX"/>
          </a:p>
        </p:txBody>
      </p:sp>
    </p:spTree>
    <p:extLst>
      <p:ext uri="{BB962C8B-B14F-4D97-AF65-F5344CB8AC3E}">
        <p14:creationId xmlns:p14="http://schemas.microsoft.com/office/powerpoint/2010/main" val="37862996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413880A-D82F-432C-86AF-C8F498612008}" type="datetimeFigureOut">
              <a:rPr lang="es-MX" smtClean="0"/>
              <a:t>04/05/2023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84B15C4C-73E7-4359-9F4E-42C15D83CA08}" type="slidenum">
              <a:rPr lang="es-MX" smtClean="0"/>
              <a:t>‹Nº›</a:t>
            </a:fld>
            <a:endParaRPr lang="es-MX"/>
          </a:p>
        </p:txBody>
      </p:sp>
    </p:spTree>
    <p:extLst>
      <p:ext uri="{BB962C8B-B14F-4D97-AF65-F5344CB8AC3E}">
        <p14:creationId xmlns:p14="http://schemas.microsoft.com/office/powerpoint/2010/main" val="9598223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413880A-D82F-432C-86AF-C8F498612008}" type="datetimeFigureOut">
              <a:rPr lang="es-MX" smtClean="0"/>
              <a:t>04/05/2023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84B15C4C-73E7-4359-9F4E-42C15D83CA08}" type="slidenum">
              <a:rPr lang="es-MX" smtClean="0"/>
              <a:t>‹Nº›</a:t>
            </a:fld>
            <a:endParaRPr lang="es-MX"/>
          </a:p>
        </p:txBody>
      </p:sp>
    </p:spTree>
    <p:extLst>
      <p:ext uri="{BB962C8B-B14F-4D97-AF65-F5344CB8AC3E}">
        <p14:creationId xmlns:p14="http://schemas.microsoft.com/office/powerpoint/2010/main" val="3721081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13880A-D82F-432C-86AF-C8F498612008}" type="datetimeFigureOut">
              <a:rPr lang="es-MX" smtClean="0"/>
              <a:t>04/05/2023</a:t>
            </a:fld>
            <a:endParaRPr lang="es-MX"/>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B15C4C-73E7-4359-9F4E-42C15D83CA08}" type="slidenum">
              <a:rPr lang="es-MX" smtClean="0"/>
              <a:t>‹Nº›</a:t>
            </a:fld>
            <a:endParaRPr lang="es-MX"/>
          </a:p>
        </p:txBody>
      </p:sp>
    </p:spTree>
    <p:extLst>
      <p:ext uri="{BB962C8B-B14F-4D97-AF65-F5344CB8AC3E}">
        <p14:creationId xmlns:p14="http://schemas.microsoft.com/office/powerpoint/2010/main" val="18715795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www.semujeres.cdmx.gob.mx/servicios/servicio/lunas" TargetMode="External"/><Relationship Id="rId2" Type="http://schemas.openxmlformats.org/officeDocument/2006/relationships/hyperlink" Target="https://www.salud.cdmx.gob.mx/unidades/modulos-de-salud-mental-y-centros-de-atencion-primaria-de-adicciones"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D15CB6B3-25C8-D9E9-0F58-744A99939366}"/>
              </a:ext>
            </a:extLst>
          </p:cNvPr>
          <p:cNvSpPr/>
          <p:nvPr/>
        </p:nvSpPr>
        <p:spPr>
          <a:xfrm>
            <a:off x="2015979" y="215900"/>
            <a:ext cx="5112041" cy="692497"/>
          </a:xfrm>
          <a:prstGeom prst="rect">
            <a:avLst/>
          </a:prstGeom>
          <a:solidFill>
            <a:schemeClr val="accent6">
              <a:lumMod val="60000"/>
              <a:lumOff val="40000"/>
            </a:schemeClr>
          </a:solidFill>
        </p:spPr>
        <p:txBody>
          <a:bodyPr wrap="square" lIns="68580" tIns="34290" rIns="68580" bIns="34290">
            <a:spAutoFit/>
          </a:bodyPr>
          <a:lstStyle/>
          <a:p>
            <a:pPr algn="ctr"/>
            <a:r>
              <a:rPr lang="es-ES" sz="4050" b="1" dirty="0">
                <a:ln w="0"/>
                <a:effectLst>
                  <a:outerShdw blurRad="38100" dist="19050" dir="2700000" algn="tl" rotWithShape="0">
                    <a:schemeClr val="dk1">
                      <a:alpha val="40000"/>
                    </a:schemeClr>
                  </a:outerShdw>
                </a:effectLst>
                <a:latin typeface="Calisto MT" panose="02040603050505030304" pitchFamily="18" charset="0"/>
              </a:rPr>
              <a:t>Plan de Contingencia</a:t>
            </a:r>
          </a:p>
        </p:txBody>
      </p:sp>
      <p:sp>
        <p:nvSpPr>
          <p:cNvPr id="3" name="Rectángulo 2">
            <a:extLst>
              <a:ext uri="{FF2B5EF4-FFF2-40B4-BE49-F238E27FC236}">
                <a16:creationId xmlns:a16="http://schemas.microsoft.com/office/drawing/2014/main" id="{C7BA88BC-3C29-BB61-EEC2-2AF39A4E968D}"/>
              </a:ext>
            </a:extLst>
          </p:cNvPr>
          <p:cNvSpPr/>
          <p:nvPr/>
        </p:nvSpPr>
        <p:spPr>
          <a:xfrm>
            <a:off x="190500" y="1028700"/>
            <a:ext cx="8801100" cy="5613400"/>
          </a:xfrm>
          <a:prstGeom prst="rect">
            <a:avLst/>
          </a:prstGeom>
          <a:solidFill>
            <a:schemeClr val="accent6">
              <a:lumMod val="40000"/>
              <a:lumOff val="6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s-MX"/>
          </a:p>
        </p:txBody>
      </p:sp>
      <p:sp>
        <p:nvSpPr>
          <p:cNvPr id="4" name="Rectángulo 3">
            <a:extLst>
              <a:ext uri="{FF2B5EF4-FFF2-40B4-BE49-F238E27FC236}">
                <a16:creationId xmlns:a16="http://schemas.microsoft.com/office/drawing/2014/main" id="{FBCB4F97-D143-F5EE-BD0B-5B3E421F5E4F}"/>
              </a:ext>
            </a:extLst>
          </p:cNvPr>
          <p:cNvSpPr/>
          <p:nvPr/>
        </p:nvSpPr>
        <p:spPr>
          <a:xfrm>
            <a:off x="438149" y="1237903"/>
            <a:ext cx="8267700" cy="52197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5" name="Rectángulo 4">
            <a:extLst>
              <a:ext uri="{FF2B5EF4-FFF2-40B4-BE49-F238E27FC236}">
                <a16:creationId xmlns:a16="http://schemas.microsoft.com/office/drawing/2014/main" id="{E101AC67-5607-6E18-8A24-82658EF536F0}"/>
              </a:ext>
            </a:extLst>
          </p:cNvPr>
          <p:cNvSpPr/>
          <p:nvPr/>
        </p:nvSpPr>
        <p:spPr>
          <a:xfrm>
            <a:off x="590549" y="1390303"/>
            <a:ext cx="7956551" cy="493429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CuadroTexto 5">
            <a:extLst>
              <a:ext uri="{FF2B5EF4-FFF2-40B4-BE49-F238E27FC236}">
                <a16:creationId xmlns:a16="http://schemas.microsoft.com/office/drawing/2014/main" id="{DB17CF16-4540-014A-FAF2-BE1C18C5DB2C}"/>
              </a:ext>
            </a:extLst>
          </p:cNvPr>
          <p:cNvSpPr txBox="1"/>
          <p:nvPr/>
        </p:nvSpPr>
        <p:spPr>
          <a:xfrm>
            <a:off x="911224" y="1445791"/>
            <a:ext cx="7315200" cy="5078313"/>
          </a:xfrm>
          <a:prstGeom prst="rect">
            <a:avLst/>
          </a:prstGeom>
          <a:noFill/>
          <a:ln>
            <a:noFill/>
          </a:ln>
        </p:spPr>
        <p:txBody>
          <a:bodyPr wrap="square" rtlCol="0">
            <a:spAutoFit/>
          </a:bodyPr>
          <a:lstStyle/>
          <a:p>
            <a:r>
              <a:rPr lang="es-MX" dirty="0"/>
              <a:t>Nombre: _____________________________________________________</a:t>
            </a:r>
          </a:p>
          <a:p>
            <a:endParaRPr lang="es-MX" dirty="0"/>
          </a:p>
          <a:p>
            <a:r>
              <a:rPr lang="es-MX" dirty="0"/>
              <a:t>Razón para elaborar el plan de contingencia:_________________________</a:t>
            </a:r>
            <a:br>
              <a:rPr lang="es-MX" dirty="0"/>
            </a:br>
            <a:r>
              <a:rPr lang="es-MX" dirty="0"/>
              <a:t>_____________________________________________________________</a:t>
            </a:r>
            <a:br>
              <a:rPr lang="es-MX" dirty="0"/>
            </a:br>
            <a:r>
              <a:rPr lang="es-MX" dirty="0"/>
              <a:t>_____________________________________________________________</a:t>
            </a:r>
          </a:p>
          <a:p>
            <a:r>
              <a:rPr lang="es-MX" dirty="0"/>
              <a:t>_____________________________________________________________</a:t>
            </a:r>
          </a:p>
          <a:p>
            <a:endParaRPr lang="es-MX" dirty="0"/>
          </a:p>
          <a:p>
            <a:r>
              <a:rPr lang="es-MX" dirty="0"/>
              <a:t>Persona(s) a quien puedo compartirle este plan (apoyo social):</a:t>
            </a:r>
            <a:br>
              <a:rPr lang="es-MX" dirty="0"/>
            </a:br>
            <a:r>
              <a:rPr lang="es-MX" dirty="0"/>
              <a:t>_____________________________________________________________</a:t>
            </a:r>
          </a:p>
          <a:p>
            <a:endParaRPr lang="es-MX" dirty="0"/>
          </a:p>
          <a:p>
            <a:r>
              <a:rPr lang="es-MX" dirty="0"/>
              <a:t>¿Cómo espero que esa(s) persona(s) me apoye(n)?:___________________</a:t>
            </a:r>
            <a:br>
              <a:rPr lang="es-MX" dirty="0"/>
            </a:br>
            <a:r>
              <a:rPr lang="es-MX" dirty="0"/>
              <a:t>_____________________________________________________________</a:t>
            </a:r>
            <a:br>
              <a:rPr lang="es-MX" dirty="0"/>
            </a:br>
            <a:r>
              <a:rPr lang="es-MX" dirty="0"/>
              <a:t>_____________________________________________________________</a:t>
            </a:r>
          </a:p>
          <a:p>
            <a:endParaRPr lang="es-MX" dirty="0"/>
          </a:p>
          <a:p>
            <a:r>
              <a:rPr lang="es-MX" dirty="0"/>
              <a:t>Mi compromiso con esa persona(s):________________________________</a:t>
            </a:r>
            <a:br>
              <a:rPr lang="es-MX" dirty="0"/>
            </a:br>
            <a:r>
              <a:rPr lang="es-MX" dirty="0"/>
              <a:t>_____________________________________________________________</a:t>
            </a:r>
          </a:p>
          <a:p>
            <a:r>
              <a:rPr lang="es-MX" dirty="0"/>
              <a:t>_____________________________________________________________</a:t>
            </a:r>
          </a:p>
          <a:p>
            <a:endParaRPr lang="es-MX" dirty="0"/>
          </a:p>
        </p:txBody>
      </p:sp>
    </p:spTree>
    <p:extLst>
      <p:ext uri="{BB962C8B-B14F-4D97-AF65-F5344CB8AC3E}">
        <p14:creationId xmlns:p14="http://schemas.microsoft.com/office/powerpoint/2010/main" val="2547782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36D21A13-A132-7F8C-8B8D-07F4A082C908}"/>
              </a:ext>
            </a:extLst>
          </p:cNvPr>
          <p:cNvSpPr/>
          <p:nvPr/>
        </p:nvSpPr>
        <p:spPr>
          <a:xfrm>
            <a:off x="88900" y="1054100"/>
            <a:ext cx="8902700" cy="5588000"/>
          </a:xfrm>
          <a:prstGeom prst="rect">
            <a:avLst/>
          </a:prstGeom>
          <a:solidFill>
            <a:schemeClr val="accent6">
              <a:lumMod val="40000"/>
              <a:lumOff val="6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s-MX"/>
          </a:p>
        </p:txBody>
      </p:sp>
      <p:sp>
        <p:nvSpPr>
          <p:cNvPr id="3" name="Rectángulo 2">
            <a:extLst>
              <a:ext uri="{FF2B5EF4-FFF2-40B4-BE49-F238E27FC236}">
                <a16:creationId xmlns:a16="http://schemas.microsoft.com/office/drawing/2014/main" id="{C8AD0D0F-947A-6AE6-B1DE-318518194A80}"/>
              </a:ext>
            </a:extLst>
          </p:cNvPr>
          <p:cNvSpPr/>
          <p:nvPr/>
        </p:nvSpPr>
        <p:spPr>
          <a:xfrm>
            <a:off x="254000" y="1231900"/>
            <a:ext cx="8572500" cy="522570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a:extLst>
              <a:ext uri="{FF2B5EF4-FFF2-40B4-BE49-F238E27FC236}">
                <a16:creationId xmlns:a16="http://schemas.microsoft.com/office/drawing/2014/main" id="{0F94E363-BFCF-37B8-4B68-575731F7C8F9}"/>
              </a:ext>
            </a:extLst>
          </p:cNvPr>
          <p:cNvSpPr/>
          <p:nvPr/>
        </p:nvSpPr>
        <p:spPr>
          <a:xfrm>
            <a:off x="431800" y="1390303"/>
            <a:ext cx="8280399" cy="493429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Rectángulo 5">
            <a:extLst>
              <a:ext uri="{FF2B5EF4-FFF2-40B4-BE49-F238E27FC236}">
                <a16:creationId xmlns:a16="http://schemas.microsoft.com/office/drawing/2014/main" id="{98EFCF56-E474-9A92-8979-2A3642A5171A}"/>
              </a:ext>
            </a:extLst>
          </p:cNvPr>
          <p:cNvSpPr/>
          <p:nvPr/>
        </p:nvSpPr>
        <p:spPr>
          <a:xfrm>
            <a:off x="2015979" y="215900"/>
            <a:ext cx="5112041" cy="692497"/>
          </a:xfrm>
          <a:prstGeom prst="rect">
            <a:avLst/>
          </a:prstGeom>
          <a:solidFill>
            <a:schemeClr val="accent6">
              <a:lumMod val="60000"/>
              <a:lumOff val="40000"/>
            </a:schemeClr>
          </a:solidFill>
        </p:spPr>
        <p:txBody>
          <a:bodyPr wrap="square" lIns="68580" tIns="34290" rIns="68580" bIns="34290">
            <a:spAutoFit/>
          </a:bodyPr>
          <a:lstStyle/>
          <a:p>
            <a:pPr algn="ctr"/>
            <a:r>
              <a:rPr lang="es-ES" sz="4050" b="1" dirty="0">
                <a:ln w="0"/>
                <a:effectLst>
                  <a:outerShdw blurRad="38100" dist="19050" dir="2700000" algn="tl" rotWithShape="0">
                    <a:schemeClr val="dk1">
                      <a:alpha val="40000"/>
                    </a:schemeClr>
                  </a:outerShdw>
                </a:effectLst>
                <a:latin typeface="Calisto MT" panose="02040603050505030304" pitchFamily="18" charset="0"/>
              </a:rPr>
              <a:t>Plan de Contingencia</a:t>
            </a:r>
          </a:p>
        </p:txBody>
      </p:sp>
      <p:graphicFrame>
        <p:nvGraphicFramePr>
          <p:cNvPr id="7" name="Tabla 7">
            <a:extLst>
              <a:ext uri="{FF2B5EF4-FFF2-40B4-BE49-F238E27FC236}">
                <a16:creationId xmlns:a16="http://schemas.microsoft.com/office/drawing/2014/main" id="{AA2227A1-9E5A-24FB-1EE7-7CD3F5F0C413}"/>
              </a:ext>
            </a:extLst>
          </p:cNvPr>
          <p:cNvGraphicFramePr>
            <a:graphicFrameLocks noGrp="1"/>
          </p:cNvGraphicFramePr>
          <p:nvPr>
            <p:extLst>
              <p:ext uri="{D42A27DB-BD31-4B8C-83A1-F6EECF244321}">
                <p14:modId xmlns:p14="http://schemas.microsoft.com/office/powerpoint/2010/main" val="2808999829"/>
              </p:ext>
            </p:extLst>
          </p:nvPr>
        </p:nvGraphicFramePr>
        <p:xfrm>
          <a:off x="495298" y="1484622"/>
          <a:ext cx="8089904" cy="4598652"/>
        </p:xfrm>
        <a:graphic>
          <a:graphicData uri="http://schemas.openxmlformats.org/drawingml/2006/table">
            <a:tbl>
              <a:tblPr firstRow="1" bandRow="1">
                <a:tableStyleId>{93296810-A885-4BE3-A3E7-6D5BEEA58F35}</a:tableStyleId>
              </a:tblPr>
              <a:tblGrid>
                <a:gridCol w="1011238">
                  <a:extLst>
                    <a:ext uri="{9D8B030D-6E8A-4147-A177-3AD203B41FA5}">
                      <a16:colId xmlns:a16="http://schemas.microsoft.com/office/drawing/2014/main" val="3971202629"/>
                    </a:ext>
                  </a:extLst>
                </a:gridCol>
                <a:gridCol w="1011238">
                  <a:extLst>
                    <a:ext uri="{9D8B030D-6E8A-4147-A177-3AD203B41FA5}">
                      <a16:colId xmlns:a16="http://schemas.microsoft.com/office/drawing/2014/main" val="1546957530"/>
                    </a:ext>
                  </a:extLst>
                </a:gridCol>
                <a:gridCol w="1011238">
                  <a:extLst>
                    <a:ext uri="{9D8B030D-6E8A-4147-A177-3AD203B41FA5}">
                      <a16:colId xmlns:a16="http://schemas.microsoft.com/office/drawing/2014/main" val="3613994077"/>
                    </a:ext>
                  </a:extLst>
                </a:gridCol>
                <a:gridCol w="1011238">
                  <a:extLst>
                    <a:ext uri="{9D8B030D-6E8A-4147-A177-3AD203B41FA5}">
                      <a16:colId xmlns:a16="http://schemas.microsoft.com/office/drawing/2014/main" val="376879775"/>
                    </a:ext>
                  </a:extLst>
                </a:gridCol>
                <a:gridCol w="1011238">
                  <a:extLst>
                    <a:ext uri="{9D8B030D-6E8A-4147-A177-3AD203B41FA5}">
                      <a16:colId xmlns:a16="http://schemas.microsoft.com/office/drawing/2014/main" val="1180255751"/>
                    </a:ext>
                  </a:extLst>
                </a:gridCol>
                <a:gridCol w="1011238">
                  <a:extLst>
                    <a:ext uri="{9D8B030D-6E8A-4147-A177-3AD203B41FA5}">
                      <a16:colId xmlns:a16="http://schemas.microsoft.com/office/drawing/2014/main" val="949585356"/>
                    </a:ext>
                  </a:extLst>
                </a:gridCol>
                <a:gridCol w="1011238">
                  <a:extLst>
                    <a:ext uri="{9D8B030D-6E8A-4147-A177-3AD203B41FA5}">
                      <a16:colId xmlns:a16="http://schemas.microsoft.com/office/drawing/2014/main" val="1322839278"/>
                    </a:ext>
                  </a:extLst>
                </a:gridCol>
                <a:gridCol w="1011238">
                  <a:extLst>
                    <a:ext uri="{9D8B030D-6E8A-4147-A177-3AD203B41FA5}">
                      <a16:colId xmlns:a16="http://schemas.microsoft.com/office/drawing/2014/main" val="4293166016"/>
                    </a:ext>
                  </a:extLst>
                </a:gridCol>
              </a:tblGrid>
              <a:tr h="495180">
                <a:tc rowSpan="2">
                  <a:txBody>
                    <a:bodyPr/>
                    <a:lstStyle/>
                    <a:p>
                      <a:pPr algn="ctr"/>
                      <a:r>
                        <a:rPr lang="es-MX" sz="1400" dirty="0"/>
                        <a:t>Riesgo</a:t>
                      </a:r>
                    </a:p>
                    <a:p>
                      <a:pPr algn="ctr"/>
                      <a:r>
                        <a:rPr lang="es-MX" sz="1200" dirty="0"/>
                        <a:t>Identificado</a:t>
                      </a:r>
                    </a:p>
                  </a:txBody>
                  <a:tcPr anchor="ctr"/>
                </a:tc>
                <a:tc rowSpan="2">
                  <a:txBody>
                    <a:bodyPr/>
                    <a:lstStyle/>
                    <a:p>
                      <a:pPr algn="ctr"/>
                      <a:r>
                        <a:rPr lang="es-MX" sz="1200" dirty="0"/>
                        <a:t>Probabilidad de ocurrencia</a:t>
                      </a:r>
                    </a:p>
                  </a:txBody>
                  <a:tcPr anchor="ctr"/>
                </a:tc>
                <a:tc gridSpan="3">
                  <a:txBody>
                    <a:bodyPr/>
                    <a:lstStyle/>
                    <a:p>
                      <a:r>
                        <a:rPr lang="es-MX" dirty="0"/>
                        <a:t>Características de la situación</a:t>
                      </a:r>
                    </a:p>
                  </a:txBody>
                  <a:tcPr anchor="ctr"/>
                </a:tc>
                <a:tc hMerge="1">
                  <a:txBody>
                    <a:bodyPr/>
                    <a:lstStyle/>
                    <a:p>
                      <a:endParaRPr lang="es-MX" dirty="0"/>
                    </a:p>
                  </a:txBody>
                  <a:tcPr/>
                </a:tc>
                <a:tc hMerge="1">
                  <a:txBody>
                    <a:bodyPr/>
                    <a:lstStyle/>
                    <a:p>
                      <a:endParaRPr lang="es-MX" dirty="0"/>
                    </a:p>
                  </a:txBody>
                  <a:tcPr/>
                </a:tc>
                <a:tc gridSpan="2">
                  <a:txBody>
                    <a:bodyPr/>
                    <a:lstStyle/>
                    <a:p>
                      <a:pPr algn="ctr"/>
                      <a:r>
                        <a:rPr lang="es-MX" dirty="0"/>
                        <a:t>Contingencia</a:t>
                      </a:r>
                    </a:p>
                  </a:txBody>
                  <a:tcPr/>
                </a:tc>
                <a:tc hMerge="1">
                  <a:txBody>
                    <a:bodyPr/>
                    <a:lstStyle/>
                    <a:p>
                      <a:endParaRPr lang="es-MX" dirty="0"/>
                    </a:p>
                  </a:txBody>
                  <a:tcPr/>
                </a:tc>
                <a:tc rowSpan="2">
                  <a:txBody>
                    <a:bodyPr/>
                    <a:lstStyle/>
                    <a:p>
                      <a:pPr algn="ctr"/>
                      <a:r>
                        <a:rPr lang="es-MX" dirty="0"/>
                        <a:t>Observaciones</a:t>
                      </a:r>
                    </a:p>
                  </a:txBody>
                  <a:tcPr anchor="ctr"/>
                </a:tc>
                <a:extLst>
                  <a:ext uri="{0D108BD9-81ED-4DB2-BD59-A6C34878D82A}">
                    <a16:rowId xmlns:a16="http://schemas.microsoft.com/office/drawing/2014/main" val="2364490686"/>
                  </a:ext>
                </a:extLst>
              </a:tr>
              <a:tr h="620785">
                <a:tc vMerge="1">
                  <a:txBody>
                    <a:bodyPr/>
                    <a:lstStyle/>
                    <a:p>
                      <a:endParaRPr lang="es-MX"/>
                    </a:p>
                  </a:txBody>
                  <a:tcPr/>
                </a:tc>
                <a:tc vMerge="1">
                  <a:txBody>
                    <a:bodyPr/>
                    <a:lstStyle/>
                    <a:p>
                      <a:endParaRPr lang="es-MX"/>
                    </a:p>
                  </a:txBody>
                  <a:tcPr/>
                </a:tc>
                <a:tc>
                  <a:txBody>
                    <a:bodyPr/>
                    <a:lstStyle/>
                    <a:p>
                      <a:r>
                        <a:rPr lang="es-MX" sz="1200"/>
                        <a:t>Necesidades</a:t>
                      </a:r>
                      <a:endParaRPr lang="es-MX"/>
                    </a:p>
                  </a:txBody>
                  <a:tcPr anchor="ctr"/>
                </a:tc>
                <a:tc>
                  <a:txBody>
                    <a:bodyPr/>
                    <a:lstStyle/>
                    <a:p>
                      <a:r>
                        <a:rPr lang="es-MX" dirty="0"/>
                        <a:t>Recursos</a:t>
                      </a:r>
                    </a:p>
                  </a:txBody>
                  <a:tcPr anchor="ctr"/>
                </a:tc>
                <a:tc>
                  <a:txBody>
                    <a:bodyPr/>
                    <a:lstStyle/>
                    <a:p>
                      <a:r>
                        <a:rPr lang="es-MX" dirty="0"/>
                        <a:t>Apoyo social</a:t>
                      </a:r>
                    </a:p>
                  </a:txBody>
                  <a:tcPr anchor="ctr"/>
                </a:tc>
                <a:tc>
                  <a:txBody>
                    <a:bodyPr/>
                    <a:lstStyle/>
                    <a:p>
                      <a:pPr algn="ctr"/>
                      <a:r>
                        <a:rPr lang="es-MX" sz="1200" dirty="0"/>
                        <a:t>Medidas preventivas</a:t>
                      </a:r>
                    </a:p>
                  </a:txBody>
                  <a:tcPr anchor="ctr"/>
                </a:tc>
                <a:tc>
                  <a:txBody>
                    <a:bodyPr/>
                    <a:lstStyle/>
                    <a:p>
                      <a:pPr algn="ctr"/>
                      <a:r>
                        <a:rPr lang="es-MX" sz="1400" dirty="0"/>
                        <a:t>Medidas correctivas</a:t>
                      </a:r>
                    </a:p>
                  </a:txBody>
                  <a:tcPr anchor="ctr"/>
                </a:tc>
                <a:tc vMerge="1">
                  <a:txBody>
                    <a:bodyPr/>
                    <a:lstStyle/>
                    <a:p>
                      <a:endParaRPr lang="es-MX"/>
                    </a:p>
                  </a:txBody>
                  <a:tcPr/>
                </a:tc>
                <a:extLst>
                  <a:ext uri="{0D108BD9-81ED-4DB2-BD59-A6C34878D82A}">
                    <a16:rowId xmlns:a16="http://schemas.microsoft.com/office/drawing/2014/main" val="339053531"/>
                  </a:ext>
                </a:extLst>
              </a:tr>
              <a:tr h="1311167">
                <a:tc>
                  <a:txBody>
                    <a:bodyPr/>
                    <a:lstStyle/>
                    <a:p>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extLst>
                  <a:ext uri="{0D108BD9-81ED-4DB2-BD59-A6C34878D82A}">
                    <a16:rowId xmlns:a16="http://schemas.microsoft.com/office/drawing/2014/main" val="465569017"/>
                  </a:ext>
                </a:extLst>
              </a:tr>
              <a:tr h="1217218">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extLst>
                  <a:ext uri="{0D108BD9-81ED-4DB2-BD59-A6C34878D82A}">
                    <a16:rowId xmlns:a16="http://schemas.microsoft.com/office/drawing/2014/main" val="2525514512"/>
                  </a:ext>
                </a:extLst>
              </a:tr>
              <a:tr h="935007">
                <a:tc>
                  <a:txBody>
                    <a:bodyPr/>
                    <a:lstStyle/>
                    <a:p>
                      <a:endParaRPr lang="es-MX"/>
                    </a:p>
                  </a:txBody>
                  <a:tcPr/>
                </a:tc>
                <a:tc>
                  <a:txBody>
                    <a:bodyPr/>
                    <a:lstStyle/>
                    <a:p>
                      <a:endParaRPr lang="es-MX"/>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dirty="0"/>
                    </a:p>
                  </a:txBody>
                  <a:tcPr/>
                </a:tc>
                <a:extLst>
                  <a:ext uri="{0D108BD9-81ED-4DB2-BD59-A6C34878D82A}">
                    <a16:rowId xmlns:a16="http://schemas.microsoft.com/office/drawing/2014/main" val="1978446331"/>
                  </a:ext>
                </a:extLst>
              </a:tr>
            </a:tbl>
          </a:graphicData>
        </a:graphic>
      </p:graphicFrame>
    </p:spTree>
    <p:extLst>
      <p:ext uri="{BB962C8B-B14F-4D97-AF65-F5344CB8AC3E}">
        <p14:creationId xmlns:p14="http://schemas.microsoft.com/office/powerpoint/2010/main" val="37161059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3FCD1C1E-16A8-1258-A27F-798787DAD2FD}"/>
              </a:ext>
            </a:extLst>
          </p:cNvPr>
          <p:cNvSpPr/>
          <p:nvPr/>
        </p:nvSpPr>
        <p:spPr>
          <a:xfrm>
            <a:off x="88900" y="1054100"/>
            <a:ext cx="8902700" cy="5588000"/>
          </a:xfrm>
          <a:prstGeom prst="rect">
            <a:avLst/>
          </a:prstGeom>
          <a:solidFill>
            <a:schemeClr val="accent6">
              <a:lumMod val="40000"/>
              <a:lumOff val="6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s-MX"/>
          </a:p>
        </p:txBody>
      </p:sp>
      <p:sp>
        <p:nvSpPr>
          <p:cNvPr id="8" name="Rectángulo 7">
            <a:extLst>
              <a:ext uri="{FF2B5EF4-FFF2-40B4-BE49-F238E27FC236}">
                <a16:creationId xmlns:a16="http://schemas.microsoft.com/office/drawing/2014/main" id="{A898152D-D60E-CF8C-7F60-112C175A5BB5}"/>
              </a:ext>
            </a:extLst>
          </p:cNvPr>
          <p:cNvSpPr/>
          <p:nvPr/>
        </p:nvSpPr>
        <p:spPr>
          <a:xfrm>
            <a:off x="254000" y="1231900"/>
            <a:ext cx="8572500" cy="522570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Rectángulo 8">
            <a:extLst>
              <a:ext uri="{FF2B5EF4-FFF2-40B4-BE49-F238E27FC236}">
                <a16:creationId xmlns:a16="http://schemas.microsoft.com/office/drawing/2014/main" id="{2D510665-4986-E8AD-6053-9601161D1AE4}"/>
              </a:ext>
            </a:extLst>
          </p:cNvPr>
          <p:cNvSpPr/>
          <p:nvPr/>
        </p:nvSpPr>
        <p:spPr>
          <a:xfrm>
            <a:off x="431800" y="1390303"/>
            <a:ext cx="8280399" cy="493429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Rectángulo 9">
            <a:extLst>
              <a:ext uri="{FF2B5EF4-FFF2-40B4-BE49-F238E27FC236}">
                <a16:creationId xmlns:a16="http://schemas.microsoft.com/office/drawing/2014/main" id="{01F4E220-8A12-DD92-C577-B96054CB1C39}"/>
              </a:ext>
            </a:extLst>
          </p:cNvPr>
          <p:cNvSpPr/>
          <p:nvPr/>
        </p:nvSpPr>
        <p:spPr>
          <a:xfrm>
            <a:off x="317499" y="215900"/>
            <a:ext cx="8305801" cy="692497"/>
          </a:xfrm>
          <a:prstGeom prst="rect">
            <a:avLst/>
          </a:prstGeom>
          <a:solidFill>
            <a:schemeClr val="accent6">
              <a:lumMod val="60000"/>
              <a:lumOff val="40000"/>
            </a:schemeClr>
          </a:solidFill>
        </p:spPr>
        <p:txBody>
          <a:bodyPr wrap="square" lIns="68580" tIns="34290" rIns="68580" bIns="34290">
            <a:spAutoFit/>
          </a:bodyPr>
          <a:lstStyle/>
          <a:p>
            <a:pPr algn="ctr"/>
            <a:r>
              <a:rPr lang="es-ES" sz="4050" b="1" dirty="0">
                <a:ln w="0"/>
                <a:effectLst>
                  <a:outerShdw blurRad="38100" dist="19050" dir="2700000" algn="tl" rotWithShape="0">
                    <a:schemeClr val="dk1">
                      <a:alpha val="40000"/>
                    </a:schemeClr>
                  </a:outerShdw>
                </a:effectLst>
                <a:latin typeface="Calisto MT" panose="02040603050505030304" pitchFamily="18" charset="0"/>
              </a:rPr>
              <a:t>Plan de Contingencia Ejemplo</a:t>
            </a:r>
          </a:p>
        </p:txBody>
      </p:sp>
      <p:graphicFrame>
        <p:nvGraphicFramePr>
          <p:cNvPr id="11" name="Tabla 7">
            <a:extLst>
              <a:ext uri="{FF2B5EF4-FFF2-40B4-BE49-F238E27FC236}">
                <a16:creationId xmlns:a16="http://schemas.microsoft.com/office/drawing/2014/main" id="{16E51E05-FA1F-142D-8335-54D75654F876}"/>
              </a:ext>
            </a:extLst>
          </p:cNvPr>
          <p:cNvGraphicFramePr>
            <a:graphicFrameLocks noGrp="1"/>
          </p:cNvGraphicFramePr>
          <p:nvPr>
            <p:extLst>
              <p:ext uri="{D42A27DB-BD31-4B8C-83A1-F6EECF244321}">
                <p14:modId xmlns:p14="http://schemas.microsoft.com/office/powerpoint/2010/main" val="3573643505"/>
              </p:ext>
            </p:extLst>
          </p:nvPr>
        </p:nvGraphicFramePr>
        <p:xfrm>
          <a:off x="520700" y="1485902"/>
          <a:ext cx="8089904" cy="4708356"/>
        </p:xfrm>
        <a:graphic>
          <a:graphicData uri="http://schemas.openxmlformats.org/drawingml/2006/table">
            <a:tbl>
              <a:tblPr firstRow="1" bandRow="1">
                <a:tableStyleId>{93296810-A885-4BE3-A3E7-6D5BEEA58F35}</a:tableStyleId>
              </a:tblPr>
              <a:tblGrid>
                <a:gridCol w="1011238">
                  <a:extLst>
                    <a:ext uri="{9D8B030D-6E8A-4147-A177-3AD203B41FA5}">
                      <a16:colId xmlns:a16="http://schemas.microsoft.com/office/drawing/2014/main" val="3971202629"/>
                    </a:ext>
                  </a:extLst>
                </a:gridCol>
                <a:gridCol w="1011238">
                  <a:extLst>
                    <a:ext uri="{9D8B030D-6E8A-4147-A177-3AD203B41FA5}">
                      <a16:colId xmlns:a16="http://schemas.microsoft.com/office/drawing/2014/main" val="1546957530"/>
                    </a:ext>
                  </a:extLst>
                </a:gridCol>
                <a:gridCol w="1011238">
                  <a:extLst>
                    <a:ext uri="{9D8B030D-6E8A-4147-A177-3AD203B41FA5}">
                      <a16:colId xmlns:a16="http://schemas.microsoft.com/office/drawing/2014/main" val="3613994077"/>
                    </a:ext>
                  </a:extLst>
                </a:gridCol>
                <a:gridCol w="1011238">
                  <a:extLst>
                    <a:ext uri="{9D8B030D-6E8A-4147-A177-3AD203B41FA5}">
                      <a16:colId xmlns:a16="http://schemas.microsoft.com/office/drawing/2014/main" val="376879775"/>
                    </a:ext>
                  </a:extLst>
                </a:gridCol>
                <a:gridCol w="1011238">
                  <a:extLst>
                    <a:ext uri="{9D8B030D-6E8A-4147-A177-3AD203B41FA5}">
                      <a16:colId xmlns:a16="http://schemas.microsoft.com/office/drawing/2014/main" val="1180255751"/>
                    </a:ext>
                  </a:extLst>
                </a:gridCol>
                <a:gridCol w="1011238">
                  <a:extLst>
                    <a:ext uri="{9D8B030D-6E8A-4147-A177-3AD203B41FA5}">
                      <a16:colId xmlns:a16="http://schemas.microsoft.com/office/drawing/2014/main" val="949585356"/>
                    </a:ext>
                  </a:extLst>
                </a:gridCol>
                <a:gridCol w="1011238">
                  <a:extLst>
                    <a:ext uri="{9D8B030D-6E8A-4147-A177-3AD203B41FA5}">
                      <a16:colId xmlns:a16="http://schemas.microsoft.com/office/drawing/2014/main" val="1322839278"/>
                    </a:ext>
                  </a:extLst>
                </a:gridCol>
                <a:gridCol w="1011238">
                  <a:extLst>
                    <a:ext uri="{9D8B030D-6E8A-4147-A177-3AD203B41FA5}">
                      <a16:colId xmlns:a16="http://schemas.microsoft.com/office/drawing/2014/main" val="4293166016"/>
                    </a:ext>
                  </a:extLst>
                </a:gridCol>
              </a:tblGrid>
              <a:tr h="349514">
                <a:tc rowSpan="3">
                  <a:txBody>
                    <a:bodyPr/>
                    <a:lstStyle/>
                    <a:p>
                      <a:pPr algn="ctr"/>
                      <a:r>
                        <a:rPr lang="es-MX" sz="1400" dirty="0"/>
                        <a:t>Riesgo</a:t>
                      </a:r>
                    </a:p>
                    <a:p>
                      <a:pPr algn="ctr"/>
                      <a:r>
                        <a:rPr lang="es-MX" sz="1200" dirty="0"/>
                        <a:t>Identificado</a:t>
                      </a:r>
                    </a:p>
                  </a:txBody>
                  <a:tcPr anchor="ctr"/>
                </a:tc>
                <a:tc rowSpan="3">
                  <a:txBody>
                    <a:bodyPr/>
                    <a:lstStyle/>
                    <a:p>
                      <a:pPr algn="ctr"/>
                      <a:r>
                        <a:rPr lang="es-MX" sz="1200" dirty="0"/>
                        <a:t>Probabilidad de ocurrencia y nivel de gravedad</a:t>
                      </a:r>
                    </a:p>
                  </a:txBody>
                  <a:tcPr anchor="ctr"/>
                </a:tc>
                <a:tc rowSpan="2" gridSpan="3">
                  <a:txBody>
                    <a:bodyPr/>
                    <a:lstStyle/>
                    <a:p>
                      <a:r>
                        <a:rPr lang="es-MX" dirty="0"/>
                        <a:t>Características de la situación</a:t>
                      </a:r>
                    </a:p>
                  </a:txBody>
                  <a:tcPr anchor="ctr"/>
                </a:tc>
                <a:tc rowSpan="2" hMerge="1">
                  <a:txBody>
                    <a:bodyPr/>
                    <a:lstStyle/>
                    <a:p>
                      <a:endParaRPr lang="es-MX" dirty="0"/>
                    </a:p>
                  </a:txBody>
                  <a:tcPr/>
                </a:tc>
                <a:tc rowSpan="2" hMerge="1">
                  <a:txBody>
                    <a:bodyPr/>
                    <a:lstStyle/>
                    <a:p>
                      <a:endParaRPr lang="es-MX" dirty="0"/>
                    </a:p>
                  </a:txBody>
                  <a:tcPr/>
                </a:tc>
                <a:tc gridSpan="2">
                  <a:txBody>
                    <a:bodyPr/>
                    <a:lstStyle/>
                    <a:p>
                      <a:pPr algn="ctr"/>
                      <a:r>
                        <a:rPr lang="es-MX" dirty="0"/>
                        <a:t>Contingencia</a:t>
                      </a:r>
                    </a:p>
                  </a:txBody>
                  <a:tcPr/>
                </a:tc>
                <a:tc hMerge="1">
                  <a:txBody>
                    <a:bodyPr/>
                    <a:lstStyle/>
                    <a:p>
                      <a:endParaRPr lang="es-MX" dirty="0"/>
                    </a:p>
                  </a:txBody>
                  <a:tcPr/>
                </a:tc>
                <a:tc rowSpan="3">
                  <a:txBody>
                    <a:bodyPr/>
                    <a:lstStyle/>
                    <a:p>
                      <a:pPr algn="ctr"/>
                      <a:r>
                        <a:rPr lang="es-MX" dirty="0"/>
                        <a:t>Observaciones</a:t>
                      </a:r>
                    </a:p>
                  </a:txBody>
                  <a:tcPr anchor="ctr"/>
                </a:tc>
                <a:extLst>
                  <a:ext uri="{0D108BD9-81ED-4DB2-BD59-A6C34878D82A}">
                    <a16:rowId xmlns:a16="http://schemas.microsoft.com/office/drawing/2014/main" val="2364490686"/>
                  </a:ext>
                </a:extLst>
              </a:tr>
              <a:tr h="115580">
                <a:tc vMerge="1">
                  <a:txBody>
                    <a:bodyPr/>
                    <a:lstStyle/>
                    <a:p>
                      <a:endParaRPr lang="es-MX"/>
                    </a:p>
                  </a:txBody>
                  <a:tcPr/>
                </a:tc>
                <a:tc vMerge="1">
                  <a:txBody>
                    <a:bodyPr/>
                    <a:lstStyle/>
                    <a:p>
                      <a:endParaRPr lang="es-MX"/>
                    </a:p>
                  </a:txBody>
                  <a:tcPr/>
                </a:tc>
                <a:tc gridSpan="3" vMerge="1">
                  <a:txBody>
                    <a:bodyPr/>
                    <a:lstStyle/>
                    <a:p>
                      <a:endParaRPr lang="es-MX"/>
                    </a:p>
                  </a:txBody>
                  <a:tcPr/>
                </a:tc>
                <a:tc hMerge="1" vMerge="1">
                  <a:txBody>
                    <a:bodyPr/>
                    <a:lstStyle/>
                    <a:p>
                      <a:endParaRPr lang="es-MX"/>
                    </a:p>
                  </a:txBody>
                  <a:tcPr/>
                </a:tc>
                <a:tc hMerge="1" vMerge="1">
                  <a:txBody>
                    <a:bodyPr/>
                    <a:lstStyle/>
                    <a:p>
                      <a:endParaRPr lang="es-MX"/>
                    </a:p>
                  </a:txBody>
                  <a:tcPr/>
                </a:tc>
                <a:tc rowSpan="2">
                  <a:txBody>
                    <a:bodyPr/>
                    <a:lstStyle/>
                    <a:p>
                      <a:pPr algn="ctr"/>
                      <a:r>
                        <a:rPr lang="es-MX" sz="1200" dirty="0"/>
                        <a:t>Medidas preventivas</a:t>
                      </a:r>
                    </a:p>
                  </a:txBody>
                  <a:tcPr anchor="ctr"/>
                </a:tc>
                <a:tc rowSpan="2">
                  <a:txBody>
                    <a:bodyPr/>
                    <a:lstStyle/>
                    <a:p>
                      <a:pPr algn="ctr"/>
                      <a:r>
                        <a:rPr lang="es-MX" sz="1400" dirty="0"/>
                        <a:t>Medidas correctivas</a:t>
                      </a:r>
                    </a:p>
                  </a:txBody>
                  <a:tcPr anchor="ctr"/>
                </a:tc>
                <a:tc vMerge="1">
                  <a:txBody>
                    <a:bodyPr/>
                    <a:lstStyle/>
                    <a:p>
                      <a:endParaRPr lang="es-MX"/>
                    </a:p>
                  </a:txBody>
                  <a:tcPr/>
                </a:tc>
                <a:extLst>
                  <a:ext uri="{0D108BD9-81ED-4DB2-BD59-A6C34878D82A}">
                    <a16:rowId xmlns:a16="http://schemas.microsoft.com/office/drawing/2014/main" val="339053531"/>
                  </a:ext>
                </a:extLst>
              </a:tr>
              <a:tr h="593028">
                <a:tc vMerge="1">
                  <a:txBody>
                    <a:bodyPr/>
                    <a:lstStyle/>
                    <a:p>
                      <a:endParaRPr lang="es-MX"/>
                    </a:p>
                  </a:txBody>
                  <a:tcPr/>
                </a:tc>
                <a:tc vMerge="1">
                  <a:txBody>
                    <a:bodyPr/>
                    <a:lstStyle/>
                    <a:p>
                      <a:endParaRPr lang="es-MX"/>
                    </a:p>
                  </a:txBody>
                  <a:tcPr/>
                </a:tc>
                <a:tc>
                  <a:txBody>
                    <a:bodyPr/>
                    <a:lstStyle/>
                    <a:p>
                      <a:r>
                        <a:rPr lang="es-MX" sz="1200" dirty="0"/>
                        <a:t>Necesidades</a:t>
                      </a:r>
                    </a:p>
                  </a:txBody>
                  <a:tcPr anchor="ctr"/>
                </a:tc>
                <a:tc>
                  <a:txBody>
                    <a:bodyPr/>
                    <a:lstStyle/>
                    <a:p>
                      <a:r>
                        <a:rPr lang="es-MX" dirty="0"/>
                        <a:t>Recursos</a:t>
                      </a:r>
                    </a:p>
                  </a:txBody>
                  <a:tcPr anchor="ctr"/>
                </a:tc>
                <a:tc>
                  <a:txBody>
                    <a:bodyPr/>
                    <a:lstStyle/>
                    <a:p>
                      <a:r>
                        <a:rPr lang="es-MX" dirty="0"/>
                        <a:t>Apoyo social</a:t>
                      </a:r>
                    </a:p>
                  </a:txBody>
                  <a:tcPr anchor="ctr"/>
                </a:tc>
                <a:tc vMerge="1">
                  <a:txBody>
                    <a:bodyPr/>
                    <a:lstStyle/>
                    <a:p>
                      <a:endParaRPr lang="es-MX"/>
                    </a:p>
                  </a:txBody>
                  <a:tcPr/>
                </a:tc>
                <a:tc vMerge="1">
                  <a:txBody>
                    <a:bodyPr/>
                    <a:lstStyle/>
                    <a:p>
                      <a:endParaRPr lang="es-MX"/>
                    </a:p>
                  </a:txBody>
                  <a:tcPr/>
                </a:tc>
                <a:tc vMerge="1">
                  <a:txBody>
                    <a:bodyPr/>
                    <a:lstStyle/>
                    <a:p>
                      <a:endParaRPr lang="es-MX"/>
                    </a:p>
                  </a:txBody>
                  <a:tcPr/>
                </a:tc>
                <a:extLst>
                  <a:ext uri="{0D108BD9-81ED-4DB2-BD59-A6C34878D82A}">
                    <a16:rowId xmlns:a16="http://schemas.microsoft.com/office/drawing/2014/main" val="464553223"/>
                  </a:ext>
                </a:extLst>
              </a:tr>
              <a:tr h="2276296">
                <a:tc>
                  <a:txBody>
                    <a:bodyPr/>
                    <a:lstStyle/>
                    <a:p>
                      <a:r>
                        <a:rPr lang="es-MX" sz="1050" dirty="0"/>
                        <a:t>Que una persona específica me mande un mensaje y yo “caiga” con ella de nuevo</a:t>
                      </a:r>
                    </a:p>
                  </a:txBody>
                  <a:tcPr/>
                </a:tc>
                <a:tc>
                  <a:txBody>
                    <a:bodyPr/>
                    <a:lstStyle/>
                    <a:p>
                      <a:r>
                        <a:rPr lang="es-MX" sz="1050" dirty="0"/>
                        <a:t>Muy probable</a:t>
                      </a:r>
                    </a:p>
                  </a:txBody>
                  <a:tcPr/>
                </a:tc>
                <a:tc>
                  <a:txBody>
                    <a:bodyPr/>
                    <a:lstStyle/>
                    <a:p>
                      <a:r>
                        <a:rPr lang="es-MX" sz="1000" dirty="0"/>
                        <a:t>Me sentiría presionada, con duda, triste. Desconfiada de mis capacidades. Necesitaría actividades que me mantengan ocupada pata no dar pie a una interacción.</a:t>
                      </a:r>
                    </a:p>
                  </a:txBody>
                  <a:tcPr/>
                </a:tc>
                <a:tc>
                  <a:txBody>
                    <a:bodyPr/>
                    <a:lstStyle/>
                    <a:p>
                      <a:r>
                        <a:rPr lang="es-MX" sz="1050" dirty="0"/>
                        <a:t>Cuento con un trabajo e ingreso</a:t>
                      </a:r>
                    </a:p>
                    <a:p>
                      <a:endParaRPr lang="es-MX" sz="1050" dirty="0"/>
                    </a:p>
                    <a:p>
                      <a:r>
                        <a:rPr lang="es-MX" sz="1050" dirty="0"/>
                        <a:t>He aprendido a gestionar mejor mis emociones</a:t>
                      </a:r>
                    </a:p>
                    <a:p>
                      <a:endParaRPr lang="es-MX" sz="1050" dirty="0"/>
                    </a:p>
                    <a:p>
                      <a:r>
                        <a:rPr lang="es-MX" sz="1050" dirty="0"/>
                        <a:t>Deseo permanecer estable y feliz</a:t>
                      </a:r>
                    </a:p>
                  </a:txBody>
                  <a:tcPr/>
                </a:tc>
                <a:tc>
                  <a:txBody>
                    <a:bodyPr/>
                    <a:lstStyle/>
                    <a:p>
                      <a:r>
                        <a:rPr lang="es-MX" sz="1050" dirty="0"/>
                        <a:t>Amiga cercana</a:t>
                      </a:r>
                    </a:p>
                    <a:p>
                      <a:r>
                        <a:rPr lang="es-MX" sz="1050" dirty="0"/>
                        <a:t>(nombre y número)</a:t>
                      </a:r>
                    </a:p>
                    <a:p>
                      <a:endParaRPr lang="es-MX" sz="1050" dirty="0"/>
                    </a:p>
                    <a:p>
                      <a:r>
                        <a:rPr lang="es-MX" sz="1050" dirty="0"/>
                        <a:t>Terapeuta (nombre y numero)</a:t>
                      </a:r>
                    </a:p>
                    <a:p>
                      <a:endParaRPr lang="es-MX" sz="1050" dirty="0"/>
                    </a:p>
                    <a:p>
                      <a:r>
                        <a:rPr lang="es-MX" sz="1050" dirty="0"/>
                        <a:t>Grupo de apoyo (contacto y dirección)</a:t>
                      </a:r>
                    </a:p>
                  </a:txBody>
                  <a:tcPr/>
                </a:tc>
                <a:tc>
                  <a:txBody>
                    <a:bodyPr/>
                    <a:lstStyle/>
                    <a:p>
                      <a:r>
                        <a:rPr lang="es-MX" sz="900" dirty="0"/>
                        <a:t>Bloquear su número y redes sociales.</a:t>
                      </a:r>
                    </a:p>
                    <a:p>
                      <a:endParaRPr lang="es-MX" sz="900" dirty="0"/>
                    </a:p>
                    <a:p>
                      <a:r>
                        <a:rPr lang="es-MX" sz="900" dirty="0"/>
                        <a:t> Contacto cero por un tiempo prolongado</a:t>
                      </a:r>
                    </a:p>
                    <a:p>
                      <a:endParaRPr lang="es-MX" sz="900" dirty="0"/>
                    </a:p>
                    <a:p>
                      <a:r>
                        <a:rPr lang="es-MX" sz="900" dirty="0"/>
                        <a:t>Mantenerme activa</a:t>
                      </a:r>
                    </a:p>
                    <a:p>
                      <a:endParaRPr lang="es-MX" sz="900" dirty="0"/>
                    </a:p>
                    <a:p>
                      <a:r>
                        <a:rPr lang="es-MX" sz="900" dirty="0"/>
                        <a:t>Cuando lo piense, desear lo mejor sin abrir contacto</a:t>
                      </a:r>
                    </a:p>
                  </a:txBody>
                  <a:tcPr/>
                </a:tc>
                <a:tc>
                  <a:txBody>
                    <a:bodyPr/>
                    <a:lstStyle/>
                    <a:p>
                      <a:r>
                        <a:rPr lang="es-MX" sz="1000" dirty="0"/>
                        <a:t>No contestar su mensaje. </a:t>
                      </a:r>
                    </a:p>
                    <a:p>
                      <a:endParaRPr lang="es-MX" sz="1000" dirty="0"/>
                    </a:p>
                    <a:p>
                      <a:r>
                        <a:rPr lang="es-MX" sz="1000" dirty="0"/>
                        <a:t>Contarlo y apoyarme de alguien</a:t>
                      </a:r>
                    </a:p>
                    <a:p>
                      <a:endParaRPr lang="es-MX" sz="1000" dirty="0"/>
                    </a:p>
                    <a:p>
                      <a:r>
                        <a:rPr lang="es-MX" sz="1000" dirty="0"/>
                        <a:t>Recordar el camino que quiero seguir</a:t>
                      </a:r>
                    </a:p>
                    <a:p>
                      <a:endParaRPr lang="es-MX" sz="1000" dirty="0"/>
                    </a:p>
                    <a:p>
                      <a:r>
                        <a:rPr lang="es-MX" sz="1000" dirty="0"/>
                        <a:t>Retomar actividades que me dan alegría</a:t>
                      </a:r>
                    </a:p>
                  </a:txBody>
                  <a:tcPr/>
                </a:tc>
                <a:tc>
                  <a:txBody>
                    <a:bodyPr/>
                    <a:lstStyle/>
                    <a:p>
                      <a:r>
                        <a:rPr lang="es-MX" sz="900" dirty="0"/>
                        <a:t>Sé que es probable que ocurra, pero quiero recordarme que deseo estar bien y por ahora no tengo los recursos emocionales para confrontar esta situación, por lo que me comprometo a evitar que suceda</a:t>
                      </a:r>
                    </a:p>
                  </a:txBody>
                  <a:tcPr/>
                </a:tc>
                <a:extLst>
                  <a:ext uri="{0D108BD9-81ED-4DB2-BD59-A6C34878D82A}">
                    <a16:rowId xmlns:a16="http://schemas.microsoft.com/office/drawing/2014/main" val="465569017"/>
                  </a:ext>
                </a:extLst>
              </a:tr>
              <a:tr h="1303643">
                <a:tc>
                  <a:txBody>
                    <a:bodyPr/>
                    <a:lstStyle/>
                    <a:p>
                      <a:r>
                        <a:rPr lang="es-MX" sz="1000" dirty="0"/>
                        <a:t>Describe la situación lo más detallada posible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000" dirty="0"/>
                        <a:t>Nada, probable, Poco probable, probable, muy probable, casi seguro.</a:t>
                      </a:r>
                    </a:p>
                    <a:p>
                      <a:pPr marL="0" marR="0" lvl="0" indent="0" algn="l" defTabSz="914400" rtl="0" eaLnBrk="1" fontAlgn="auto" latinLnBrk="0" hangingPunct="1">
                        <a:lnSpc>
                          <a:spcPct val="100000"/>
                        </a:lnSpc>
                        <a:spcBef>
                          <a:spcPts val="0"/>
                        </a:spcBef>
                        <a:spcAft>
                          <a:spcPts val="0"/>
                        </a:spcAft>
                        <a:buClrTx/>
                        <a:buSzTx/>
                        <a:buFontTx/>
                        <a:buNone/>
                        <a:tabLst/>
                        <a:defRPr/>
                      </a:pPr>
                      <a:r>
                        <a:rPr lang="es-MX" sz="1000" dirty="0" err="1"/>
                        <a:t>Gavedad</a:t>
                      </a:r>
                      <a:r>
                        <a:rPr lang="es-MX" sz="1000" dirty="0"/>
                        <a:t>: alta, media, baja. (anexo 3)</a:t>
                      </a:r>
                    </a:p>
                  </a:txBody>
                  <a:tcPr/>
                </a:tc>
                <a:tc>
                  <a:txBody>
                    <a:bodyPr/>
                    <a:lstStyle/>
                    <a:p>
                      <a:r>
                        <a:rPr lang="es-MX" sz="1000" dirty="0"/>
                        <a:t>Cómo te sentirías, qué necesitarías para solucionarlo</a:t>
                      </a:r>
                    </a:p>
                  </a:txBody>
                  <a:tcPr/>
                </a:tc>
                <a:tc>
                  <a:txBody>
                    <a:bodyPr/>
                    <a:lstStyle/>
                    <a:p>
                      <a:r>
                        <a:rPr lang="es-MX" sz="900" dirty="0"/>
                        <a:t>Las cosas materiales de las que dispones que pueden ayudarte en esta situación. También agrega tus cualidades personales </a:t>
                      </a:r>
                    </a:p>
                  </a:txBody>
                  <a:tcPr/>
                </a:tc>
                <a:tc>
                  <a:txBody>
                    <a:bodyPr/>
                    <a:lstStyle/>
                    <a:p>
                      <a:r>
                        <a:rPr lang="es-MX" sz="1000" dirty="0"/>
                        <a:t>Personas, instituciones o profesionales a quienes puedes compartirles el plan y sabes que te darán apoyo.</a:t>
                      </a:r>
                    </a:p>
                  </a:txBody>
                  <a:tcPr/>
                </a:tc>
                <a:tc>
                  <a:txBody>
                    <a:bodyPr/>
                    <a:lstStyle/>
                    <a:p>
                      <a:r>
                        <a:rPr lang="es-MX" sz="1000" dirty="0"/>
                        <a:t>Acciones con las que te puedes comprometer para evitar que ocurra la situación de riesgo</a:t>
                      </a:r>
                    </a:p>
                  </a:txBody>
                  <a:tcPr/>
                </a:tc>
                <a:tc>
                  <a:txBody>
                    <a:bodyPr/>
                    <a:lstStyle/>
                    <a:p>
                      <a:r>
                        <a:rPr lang="es-MX" sz="1000" dirty="0"/>
                        <a:t>Si la situación llegara a ocurrir, describe el plan de acción a seguir.</a:t>
                      </a:r>
                    </a:p>
                  </a:txBody>
                  <a:tcPr/>
                </a:tc>
                <a:tc>
                  <a:txBody>
                    <a:bodyPr/>
                    <a:lstStyle/>
                    <a:p>
                      <a:r>
                        <a:rPr lang="es-MX" sz="1000" dirty="0"/>
                        <a:t>Cualquier anotación pertinente</a:t>
                      </a:r>
                    </a:p>
                  </a:txBody>
                  <a:tcPr/>
                </a:tc>
                <a:extLst>
                  <a:ext uri="{0D108BD9-81ED-4DB2-BD59-A6C34878D82A}">
                    <a16:rowId xmlns:a16="http://schemas.microsoft.com/office/drawing/2014/main" val="1978446331"/>
                  </a:ext>
                </a:extLst>
              </a:tr>
            </a:tbl>
          </a:graphicData>
        </a:graphic>
      </p:graphicFrame>
    </p:spTree>
    <p:extLst>
      <p:ext uri="{BB962C8B-B14F-4D97-AF65-F5344CB8AC3E}">
        <p14:creationId xmlns:p14="http://schemas.microsoft.com/office/powerpoint/2010/main" val="32120280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9FF354DA-CE4C-6077-BA4F-4D0625CC1BFE}"/>
              </a:ext>
            </a:extLst>
          </p:cNvPr>
          <p:cNvSpPr/>
          <p:nvPr/>
        </p:nvSpPr>
        <p:spPr>
          <a:xfrm>
            <a:off x="2015979" y="215900"/>
            <a:ext cx="5112041" cy="692497"/>
          </a:xfrm>
          <a:prstGeom prst="rect">
            <a:avLst/>
          </a:prstGeom>
          <a:solidFill>
            <a:schemeClr val="accent6">
              <a:lumMod val="60000"/>
              <a:lumOff val="40000"/>
            </a:schemeClr>
          </a:solidFill>
        </p:spPr>
        <p:txBody>
          <a:bodyPr wrap="square" lIns="68580" tIns="34290" rIns="68580" bIns="34290">
            <a:spAutoFit/>
          </a:bodyPr>
          <a:lstStyle/>
          <a:p>
            <a:pPr algn="ctr"/>
            <a:r>
              <a:rPr lang="es-ES" sz="4050" b="1" dirty="0">
                <a:ln w="0"/>
                <a:effectLst>
                  <a:outerShdw blurRad="38100" dist="19050" dir="2700000" algn="tl" rotWithShape="0">
                    <a:schemeClr val="dk1">
                      <a:alpha val="40000"/>
                    </a:schemeClr>
                  </a:outerShdw>
                </a:effectLst>
                <a:latin typeface="Calisto MT" panose="02040603050505030304" pitchFamily="18" charset="0"/>
              </a:rPr>
              <a:t>Recomendaciones</a:t>
            </a:r>
          </a:p>
        </p:txBody>
      </p:sp>
      <p:sp>
        <p:nvSpPr>
          <p:cNvPr id="3" name="CuadroTexto 2">
            <a:extLst>
              <a:ext uri="{FF2B5EF4-FFF2-40B4-BE49-F238E27FC236}">
                <a16:creationId xmlns:a16="http://schemas.microsoft.com/office/drawing/2014/main" id="{F150013F-42FA-0380-B362-AEF96E88BCE7}"/>
              </a:ext>
            </a:extLst>
          </p:cNvPr>
          <p:cNvSpPr txBox="1"/>
          <p:nvPr/>
        </p:nvSpPr>
        <p:spPr>
          <a:xfrm>
            <a:off x="889000" y="1308100"/>
            <a:ext cx="7581900" cy="4524315"/>
          </a:xfrm>
          <a:prstGeom prst="rect">
            <a:avLst/>
          </a:prstGeom>
          <a:noFill/>
        </p:spPr>
        <p:txBody>
          <a:bodyPr wrap="square" rtlCol="0">
            <a:spAutoFit/>
          </a:bodyPr>
          <a:lstStyle/>
          <a:p>
            <a:pPr algn="just"/>
            <a:r>
              <a:rPr lang="es-MX" dirty="0"/>
              <a:t>Las razones para elaborar en plan de contingencia son muy variadas, pero pueden reducirse a estar preparado ante la posibilidad de la ocurrencia de un evento riesgoso. Elaborar un plan nos ayuda a identificar los riesgos, tomar medidas preventivas y valorar nuestros recursos (internos y externos) para afrontarlos.</a:t>
            </a:r>
          </a:p>
          <a:p>
            <a:pPr algn="just"/>
            <a:endParaRPr lang="es-MX" dirty="0"/>
          </a:p>
          <a:p>
            <a:pPr algn="just"/>
            <a:r>
              <a:rPr lang="es-MX" dirty="0"/>
              <a:t>Para elaborar y seguir un plan, es más sencillo apoyarnos de personas a quienes les interesa nuestro bienestar, aunque también es buena idea realizar una lista con las instituciones públicas, números de seguridad y programas sociales a los que podemos acudir en caso de necesitarlos. </a:t>
            </a:r>
          </a:p>
          <a:p>
            <a:pPr algn="just"/>
            <a:endParaRPr lang="es-MX" dirty="0"/>
          </a:p>
          <a:p>
            <a:pPr algn="just"/>
            <a:r>
              <a:rPr lang="es-MX" dirty="0"/>
              <a:t>Puedes realizar una lista preliminar de todos los riesgos que identifiques, pero solo los de mayor gravedad pueden requerir un plan específico. No te agobies por las posibilidades catastróficas, ni pienses que por crear un plan éstas situaciones son inevitables. ¡Probablemente nunca ocurran! Pero este es un ejercicio que te puede ayudar a prevenirlas y a identificar tus fortalezas.</a:t>
            </a:r>
          </a:p>
        </p:txBody>
      </p:sp>
    </p:spTree>
    <p:extLst>
      <p:ext uri="{BB962C8B-B14F-4D97-AF65-F5344CB8AC3E}">
        <p14:creationId xmlns:p14="http://schemas.microsoft.com/office/powerpoint/2010/main" val="18557184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8423C6A9-933F-796C-98E4-3B2E0D2E1A02}"/>
              </a:ext>
            </a:extLst>
          </p:cNvPr>
          <p:cNvSpPr/>
          <p:nvPr/>
        </p:nvSpPr>
        <p:spPr>
          <a:xfrm>
            <a:off x="2015979" y="215900"/>
            <a:ext cx="5112041" cy="692497"/>
          </a:xfrm>
          <a:prstGeom prst="rect">
            <a:avLst/>
          </a:prstGeom>
          <a:solidFill>
            <a:schemeClr val="accent6">
              <a:lumMod val="60000"/>
              <a:lumOff val="40000"/>
            </a:schemeClr>
          </a:solidFill>
        </p:spPr>
        <p:txBody>
          <a:bodyPr wrap="square" lIns="68580" tIns="34290" rIns="68580" bIns="34290">
            <a:spAutoFit/>
          </a:bodyPr>
          <a:lstStyle/>
          <a:p>
            <a:pPr algn="ctr"/>
            <a:r>
              <a:rPr lang="es-ES" sz="4050" b="1" dirty="0">
                <a:ln w="0"/>
                <a:effectLst>
                  <a:outerShdw blurRad="38100" dist="19050" dir="2700000" algn="tl" rotWithShape="0">
                    <a:schemeClr val="dk1">
                      <a:alpha val="40000"/>
                    </a:schemeClr>
                  </a:outerShdw>
                </a:effectLst>
                <a:latin typeface="Calisto MT" panose="02040603050505030304" pitchFamily="18" charset="0"/>
              </a:rPr>
              <a:t>Recomendaciones</a:t>
            </a:r>
          </a:p>
        </p:txBody>
      </p:sp>
      <p:sp>
        <p:nvSpPr>
          <p:cNvPr id="4" name="CuadroTexto 3">
            <a:extLst>
              <a:ext uri="{FF2B5EF4-FFF2-40B4-BE49-F238E27FC236}">
                <a16:creationId xmlns:a16="http://schemas.microsoft.com/office/drawing/2014/main" id="{4420328D-AC5E-F4D9-DF0A-89711EDBCB59}"/>
              </a:ext>
            </a:extLst>
          </p:cNvPr>
          <p:cNvSpPr txBox="1"/>
          <p:nvPr/>
        </p:nvSpPr>
        <p:spPr>
          <a:xfrm>
            <a:off x="645952" y="1086730"/>
            <a:ext cx="7902430" cy="3970318"/>
          </a:xfrm>
          <a:prstGeom prst="rect">
            <a:avLst/>
          </a:prstGeom>
          <a:noFill/>
        </p:spPr>
        <p:txBody>
          <a:bodyPr wrap="square">
            <a:spAutoFit/>
          </a:bodyPr>
          <a:lstStyle/>
          <a:p>
            <a:pPr marL="171450" indent="-171450" algn="l" fontAlgn="auto">
              <a:buFont typeface="Arial" panose="020B0604020202020204" pitchFamily="34" charset="0"/>
              <a:buChar char="•"/>
            </a:pPr>
            <a:r>
              <a:rPr lang="es-MX" sz="1200" b="0" i="0" dirty="0">
                <a:solidFill>
                  <a:srgbClr val="2A2B2C"/>
                </a:solidFill>
                <a:effectLst/>
                <a:latin typeface="inherit"/>
              </a:rPr>
              <a:t>Gravedad alta y probabilidad alta o gravedad media y probabilidad alta. Crea planes de contingencia sólidos para estos riesgos. Asegúrate de tener un plan de emergencia y de mitigación sólido en caso de que ocurran estos riesgos, para que puedas reanudar las tus actividades normales lo más rápido posible. Identifica pasos a seguir, necesidades que crea la situación y recursos disponibles para afrontarla.</a:t>
            </a:r>
          </a:p>
          <a:p>
            <a:pPr marL="171450" indent="-171450" algn="l" fontAlgn="auto">
              <a:buFont typeface="Arial" panose="020B0604020202020204" pitchFamily="34" charset="0"/>
              <a:buChar char="•"/>
            </a:pPr>
            <a:endParaRPr lang="es-MX" sz="1200" dirty="0">
              <a:solidFill>
                <a:srgbClr val="2A2B2C"/>
              </a:solidFill>
              <a:latin typeface="inherit"/>
            </a:endParaRPr>
          </a:p>
          <a:p>
            <a:pPr marL="171450" indent="-171450" algn="l" fontAlgn="auto">
              <a:buFont typeface="Arial" panose="020B0604020202020204" pitchFamily="34" charset="0"/>
              <a:buChar char="•"/>
            </a:pPr>
            <a:r>
              <a:rPr lang="es-MX" sz="1200" b="0" i="0" dirty="0">
                <a:solidFill>
                  <a:srgbClr val="2A2B2C"/>
                </a:solidFill>
                <a:effectLst/>
                <a:latin typeface="inherit"/>
              </a:rPr>
              <a:t>Gravedad alta y probabilidad media. También crea un plan de contingencia para estos riesgos. Aunque es menos probable que sucedan, podrían tener un impacto severo en tu vida diaria si así fuera. La planificación proactiva para el peor de los casos puede ayudarte a dar una respuesta rápida ante eventos inesperados.</a:t>
            </a:r>
          </a:p>
          <a:p>
            <a:pPr marL="171450" indent="-171450" algn="l" fontAlgn="auto">
              <a:buFont typeface="Arial" panose="020B0604020202020204" pitchFamily="34" charset="0"/>
              <a:buChar char="•"/>
            </a:pPr>
            <a:endParaRPr lang="es-MX" sz="1200" dirty="0">
              <a:solidFill>
                <a:srgbClr val="2A2B2C"/>
              </a:solidFill>
              <a:latin typeface="inherit"/>
            </a:endParaRPr>
          </a:p>
          <a:p>
            <a:pPr marL="171450" indent="-171450" algn="l" fontAlgn="auto">
              <a:buFont typeface="Arial" panose="020B0604020202020204" pitchFamily="34" charset="0"/>
              <a:buChar char="•"/>
            </a:pPr>
            <a:r>
              <a:rPr lang="es-MX" sz="1200" b="0" i="0" dirty="0">
                <a:solidFill>
                  <a:srgbClr val="2A2B2C"/>
                </a:solidFill>
                <a:effectLst/>
                <a:latin typeface="inherit"/>
              </a:rPr>
              <a:t>Gravedad alta y probabilidad baja. La elaboración del plan de contingencia para estos riesgos también es recomendado. La única diferencia para estos planes de contingencia es con quién debes compartirlos una vez finalizados. Considera compartir estos planes con menos personas, ya que son menos relevantes.</a:t>
            </a:r>
          </a:p>
          <a:p>
            <a:pPr marL="171450" indent="-171450" algn="l" fontAlgn="auto">
              <a:buFont typeface="Arial" panose="020B0604020202020204" pitchFamily="34" charset="0"/>
              <a:buChar char="•"/>
            </a:pPr>
            <a:endParaRPr lang="es-MX" sz="1200" dirty="0">
              <a:solidFill>
                <a:srgbClr val="2A2B2C"/>
              </a:solidFill>
              <a:latin typeface="inherit"/>
            </a:endParaRPr>
          </a:p>
          <a:p>
            <a:pPr marL="171450" indent="-171450" algn="l" fontAlgn="auto">
              <a:buFont typeface="Arial" panose="020B0604020202020204" pitchFamily="34" charset="0"/>
              <a:buChar char="•"/>
            </a:pPr>
            <a:r>
              <a:rPr lang="es-MX" sz="1200" b="0" i="0" dirty="0">
                <a:solidFill>
                  <a:srgbClr val="2A2B2C"/>
                </a:solidFill>
                <a:effectLst/>
                <a:latin typeface="inherit"/>
              </a:rPr>
              <a:t>Gravedad media y probabilidad media o gravedad baja y probabilidad alta. Considera crear planes de contingencia sólidos para estos riesgos. </a:t>
            </a:r>
            <a:r>
              <a:rPr lang="es-MX" sz="1200" dirty="0">
                <a:solidFill>
                  <a:srgbClr val="2A2B2C"/>
                </a:solidFill>
                <a:latin typeface="inherit"/>
              </a:rPr>
              <a:t>T</a:t>
            </a:r>
            <a:r>
              <a:rPr lang="es-MX" sz="1200" b="0" i="0" dirty="0">
                <a:solidFill>
                  <a:srgbClr val="2A2B2C"/>
                </a:solidFill>
                <a:effectLst/>
                <a:latin typeface="inherit"/>
              </a:rPr>
              <a:t>ener un plan B con medidas generales de lo que podrías hacer si ocurren ciertos riesgos, particularmente si es probable que ocurran, es una buena estrategia proactiva.</a:t>
            </a:r>
          </a:p>
          <a:p>
            <a:pPr marL="171450" indent="-171450" algn="l" fontAlgn="auto">
              <a:buFont typeface="Arial" panose="020B0604020202020204" pitchFamily="34" charset="0"/>
              <a:buChar char="•"/>
            </a:pPr>
            <a:endParaRPr lang="es-MX" sz="1200" dirty="0">
              <a:solidFill>
                <a:srgbClr val="2A2B2C"/>
              </a:solidFill>
              <a:latin typeface="inherit"/>
            </a:endParaRPr>
          </a:p>
          <a:p>
            <a:pPr marL="171450" indent="-171450" algn="l" fontAlgn="auto">
              <a:buFont typeface="Arial" panose="020B0604020202020204" pitchFamily="34" charset="0"/>
              <a:buChar char="•"/>
            </a:pPr>
            <a:r>
              <a:rPr lang="es-MX" sz="1200" b="0" i="0" dirty="0">
                <a:solidFill>
                  <a:srgbClr val="2A2B2C"/>
                </a:solidFill>
                <a:effectLst/>
                <a:latin typeface="inherit"/>
              </a:rPr>
              <a:t>Gravedad media y probabilidad baja, gravedad baja y probabilidad media o gravedad baja y probabilidad baja. No crees un plan de contingencia para estos riesgos. Es probable que estos riesgos no sucedan o que no afecten mucho las actividades de tu día a día si llegasen a ocurrir. Sin embargo, planifica volver a revisar estos riesgos periódicamente para evaluar si la gravedad y la probabilidad han cambiado.</a:t>
            </a:r>
          </a:p>
        </p:txBody>
      </p:sp>
    </p:spTree>
    <p:extLst>
      <p:ext uri="{BB962C8B-B14F-4D97-AF65-F5344CB8AC3E}">
        <p14:creationId xmlns:p14="http://schemas.microsoft.com/office/powerpoint/2010/main" val="12722648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9D36B8C0-31C6-F08C-9766-82344D5CD4D4}"/>
              </a:ext>
            </a:extLst>
          </p:cNvPr>
          <p:cNvSpPr/>
          <p:nvPr/>
        </p:nvSpPr>
        <p:spPr>
          <a:xfrm>
            <a:off x="2015979" y="215900"/>
            <a:ext cx="5112041" cy="692497"/>
          </a:xfrm>
          <a:prstGeom prst="rect">
            <a:avLst/>
          </a:prstGeom>
          <a:solidFill>
            <a:schemeClr val="accent6">
              <a:lumMod val="60000"/>
              <a:lumOff val="40000"/>
            </a:schemeClr>
          </a:solidFill>
        </p:spPr>
        <p:txBody>
          <a:bodyPr wrap="square" lIns="68580" tIns="34290" rIns="68580" bIns="34290">
            <a:spAutoFit/>
          </a:bodyPr>
          <a:lstStyle/>
          <a:p>
            <a:pPr algn="ctr"/>
            <a:r>
              <a:rPr lang="es-ES" sz="4050" b="1" dirty="0">
                <a:ln w="0"/>
                <a:effectLst>
                  <a:outerShdw blurRad="38100" dist="19050" dir="2700000" algn="tl" rotWithShape="0">
                    <a:schemeClr val="dk1">
                      <a:alpha val="40000"/>
                    </a:schemeClr>
                  </a:outerShdw>
                </a:effectLst>
                <a:latin typeface="Calisto MT" panose="02040603050505030304" pitchFamily="18" charset="0"/>
              </a:rPr>
              <a:t>Directorio</a:t>
            </a:r>
          </a:p>
        </p:txBody>
      </p:sp>
      <p:sp>
        <p:nvSpPr>
          <p:cNvPr id="3" name="CuadroTexto 2">
            <a:extLst>
              <a:ext uri="{FF2B5EF4-FFF2-40B4-BE49-F238E27FC236}">
                <a16:creationId xmlns:a16="http://schemas.microsoft.com/office/drawing/2014/main" id="{40E332BC-21F8-DA5E-694A-C7E5733CE2DD}"/>
              </a:ext>
            </a:extLst>
          </p:cNvPr>
          <p:cNvSpPr txBox="1"/>
          <p:nvPr/>
        </p:nvSpPr>
        <p:spPr>
          <a:xfrm>
            <a:off x="558800" y="1600200"/>
            <a:ext cx="8051800" cy="4247317"/>
          </a:xfrm>
          <a:prstGeom prst="rect">
            <a:avLst/>
          </a:prstGeom>
          <a:noFill/>
        </p:spPr>
        <p:txBody>
          <a:bodyPr wrap="square" rtlCol="0">
            <a:spAutoFit/>
          </a:bodyPr>
          <a:lstStyle/>
          <a:p>
            <a:r>
              <a:rPr lang="es-MX" dirty="0"/>
              <a:t>Línea de la vida: 800 911 2000</a:t>
            </a:r>
          </a:p>
          <a:p>
            <a:r>
              <a:rPr lang="es-MX" dirty="0"/>
              <a:t>Servicio ante crisis y atención las 24 horas</a:t>
            </a:r>
          </a:p>
          <a:p>
            <a:endParaRPr lang="es-MX" dirty="0"/>
          </a:p>
          <a:p>
            <a:r>
              <a:rPr lang="es-MX" dirty="0"/>
              <a:t>Directorio de Instituciones de salud mental: </a:t>
            </a:r>
            <a:r>
              <a:rPr lang="es-MX" dirty="0">
                <a:hlinkClick r:id="rId2"/>
              </a:rPr>
              <a:t>https://www.salud.cdmx.gob.mx/unidades/modulos-de-salud-mental-y-centros-de-atencion-primaria-de-adicciones</a:t>
            </a:r>
            <a:endParaRPr lang="es-MX" dirty="0"/>
          </a:p>
          <a:p>
            <a:endParaRPr lang="es-MX" dirty="0"/>
          </a:p>
          <a:p>
            <a:r>
              <a:rPr lang="es-MX" dirty="0"/>
              <a:t>Núcleo Urbano de Bienestar Emocional (NUBE): 55 89 32 00 53</a:t>
            </a:r>
          </a:p>
          <a:p>
            <a:endParaRPr lang="es-MX" dirty="0"/>
          </a:p>
          <a:p>
            <a:r>
              <a:rPr lang="es-MX" dirty="0"/>
              <a:t>LUNAS- Secretaría de las mujeres de la CDMX: </a:t>
            </a:r>
            <a:r>
              <a:rPr lang="es-MX" dirty="0">
                <a:hlinkClick r:id="rId3"/>
              </a:rPr>
              <a:t>https://www.semujeres.cdmx.gob.mx/servicios/servicio/lunas</a:t>
            </a:r>
            <a:endParaRPr lang="es-MX" dirty="0"/>
          </a:p>
          <a:p>
            <a:r>
              <a:rPr lang="es-MX" dirty="0"/>
              <a:t>Coyoacán: 55 15 45 45 78</a:t>
            </a:r>
          </a:p>
          <a:p>
            <a:r>
              <a:rPr lang="es-MX" dirty="0"/>
              <a:t>Gustavo A. Madero: 55 15 49 04 07</a:t>
            </a:r>
          </a:p>
          <a:p>
            <a:r>
              <a:rPr lang="es-MX" dirty="0"/>
              <a:t>Álvaro Obregón: 55 58 01 62 98</a:t>
            </a:r>
          </a:p>
          <a:p>
            <a:r>
              <a:rPr lang="es-MX" dirty="0"/>
              <a:t>Iztapalapa: 55 56 85 25 46</a:t>
            </a:r>
          </a:p>
        </p:txBody>
      </p:sp>
    </p:spTree>
    <p:extLst>
      <p:ext uri="{BB962C8B-B14F-4D97-AF65-F5344CB8AC3E}">
        <p14:creationId xmlns:p14="http://schemas.microsoft.com/office/powerpoint/2010/main" val="783653990"/>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52</TotalTime>
  <Words>979</Words>
  <Application>Microsoft Office PowerPoint</Application>
  <PresentationFormat>Presentación en pantalla (4:3)</PresentationFormat>
  <Paragraphs>103</Paragraphs>
  <Slides>6</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6</vt:i4>
      </vt:variant>
    </vt:vector>
  </HeadingPairs>
  <TitlesOfParts>
    <vt:vector size="12" baseType="lpstr">
      <vt:lpstr>Arial</vt:lpstr>
      <vt:lpstr>Calibri</vt:lpstr>
      <vt:lpstr>Calibri Light</vt:lpstr>
      <vt:lpstr>Calisto MT</vt:lpstr>
      <vt:lpstr>inherit</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Tannya Fonseca Mejia</dc:creator>
  <cp:lastModifiedBy>Tannya Fonseca Mejia</cp:lastModifiedBy>
  <cp:revision>1</cp:revision>
  <dcterms:created xsi:type="dcterms:W3CDTF">2023-05-04T17:20:47Z</dcterms:created>
  <dcterms:modified xsi:type="dcterms:W3CDTF">2023-05-04T18:13:22Z</dcterms:modified>
</cp:coreProperties>
</file>